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5E082C-A3F1-475C-81F0-264B4E0EFBF3}" type="doc">
      <dgm:prSet loTypeId="urn:microsoft.com/office/officeart/2005/8/layout/process1" loCatId="process" qsTypeId="urn:microsoft.com/office/officeart/2005/8/quickstyle/simple1" qsCatId="simple" csTypeId="urn:microsoft.com/office/officeart/2005/8/colors/accent1_2" csCatId="accent1" phldr="1"/>
      <dgm:spPr/>
    </dgm:pt>
    <dgm:pt modelId="{81E7177B-AF16-4A27-B4C4-EE681B5FB126}">
      <dgm:prSet phldrT="[Κείμενο]"/>
      <dgm:spPr/>
      <dgm:t>
        <a:bodyPr/>
        <a:lstStyle/>
        <a:p>
          <a:r>
            <a:rPr lang="el-GR" b="0" i="0" dirty="0" smtClean="0"/>
            <a:t>Με τη βοήθεια της  βαρύτητας έχουμε τη δυνατότητα να παράγουμε ηλεκτρικό ρεύμα από τα υδροηλεκτρικά εργοστάσια.</a:t>
          </a:r>
          <a:endParaRPr lang="el-GR" dirty="0"/>
        </a:p>
      </dgm:t>
    </dgm:pt>
    <dgm:pt modelId="{B3433480-5C89-4EBA-BC07-C901DA3DBA0B}" type="parTrans" cxnId="{F1FFAE6C-1D60-4261-B286-F6B2E1CE3211}">
      <dgm:prSet/>
      <dgm:spPr/>
      <dgm:t>
        <a:bodyPr/>
        <a:lstStyle/>
        <a:p>
          <a:endParaRPr lang="el-GR"/>
        </a:p>
      </dgm:t>
    </dgm:pt>
    <dgm:pt modelId="{97354138-EB8B-4584-8B46-4CDE56C91473}" type="sibTrans" cxnId="{F1FFAE6C-1D60-4261-B286-F6B2E1CE3211}">
      <dgm:prSet/>
      <dgm:spPr/>
      <dgm:t>
        <a:bodyPr/>
        <a:lstStyle/>
        <a:p>
          <a:endParaRPr lang="el-GR"/>
        </a:p>
      </dgm:t>
    </dgm:pt>
    <dgm:pt modelId="{B3DA1554-6C98-4E9C-BB60-0757CF91085B}">
      <dgm:prSet phldrT="[Κείμενο]"/>
      <dgm:spPr/>
      <dgm:t>
        <a:bodyPr/>
        <a:lstStyle/>
        <a:p>
          <a:r>
            <a:rPr lang="el-GR" b="0" i="0" dirty="0" smtClean="0"/>
            <a:t>Ένα ρολόι που λειτουργεί με εκκρεμές βασίζει τη λειτουργία του στη δύναμη της βαρύτητας για τον υπολογισμό του χρόνου.</a:t>
          </a:r>
          <a:endParaRPr lang="el-GR" dirty="0"/>
        </a:p>
      </dgm:t>
    </dgm:pt>
    <dgm:pt modelId="{9CAA9148-5269-4884-985E-F4B704E6970E}" type="parTrans" cxnId="{C7DF1F05-C8CF-4F0C-8897-098363B4D1A9}">
      <dgm:prSet/>
      <dgm:spPr/>
      <dgm:t>
        <a:bodyPr/>
        <a:lstStyle/>
        <a:p>
          <a:endParaRPr lang="el-GR"/>
        </a:p>
      </dgm:t>
    </dgm:pt>
    <dgm:pt modelId="{4F722A8F-C5CA-499C-A59B-D90FAB4CA068}" type="sibTrans" cxnId="{C7DF1F05-C8CF-4F0C-8897-098363B4D1A9}">
      <dgm:prSet/>
      <dgm:spPr/>
      <dgm:t>
        <a:bodyPr/>
        <a:lstStyle/>
        <a:p>
          <a:endParaRPr lang="el-GR"/>
        </a:p>
      </dgm:t>
    </dgm:pt>
    <dgm:pt modelId="{0DEA4DD2-75F8-4C4E-BCEB-71BBC95C1360}">
      <dgm:prSet phldrT="[Κείμενο]"/>
      <dgm:spPr/>
      <dgm:t>
        <a:bodyPr/>
        <a:lstStyle/>
        <a:p>
          <a:r>
            <a:rPr lang="el-GR" b="0" i="0" dirty="0" smtClean="0"/>
            <a:t>Ο τεχνητός ορίζοντας στα αεροσκάφη και άλλα ιπτάμενα μέσα προκύπτει από εφαρμογή της δύναμης της βαρύτητας .</a:t>
          </a:r>
          <a:endParaRPr lang="el-GR" dirty="0"/>
        </a:p>
      </dgm:t>
    </dgm:pt>
    <dgm:pt modelId="{1C8C58CD-9F69-4BFC-97EA-F3289E4BF9FB}" type="parTrans" cxnId="{32380044-D66F-405F-A0EA-A179DCC64CD6}">
      <dgm:prSet/>
      <dgm:spPr/>
      <dgm:t>
        <a:bodyPr/>
        <a:lstStyle/>
        <a:p>
          <a:endParaRPr lang="el-GR"/>
        </a:p>
      </dgm:t>
    </dgm:pt>
    <dgm:pt modelId="{2E92D294-665C-4B9C-A10C-083CCEC965ED}" type="sibTrans" cxnId="{32380044-D66F-405F-A0EA-A179DCC64CD6}">
      <dgm:prSet/>
      <dgm:spPr/>
      <dgm:t>
        <a:bodyPr/>
        <a:lstStyle/>
        <a:p>
          <a:endParaRPr lang="el-GR"/>
        </a:p>
      </dgm:t>
    </dgm:pt>
    <dgm:pt modelId="{025FC8C7-7540-4B57-9A89-0CB4B4E244C9}">
      <dgm:prSet phldrT="[Κείμενο]"/>
      <dgm:spPr/>
      <dgm:t>
        <a:bodyPr/>
        <a:lstStyle/>
        <a:p>
          <a:r>
            <a:rPr lang="el-GR" b="0" i="0" dirty="0" smtClean="0"/>
            <a:t>Οι τεχνητοί δορυφόροι είναι και αυτοί μια εφαρμογή της βαρύτητας.</a:t>
          </a:r>
          <a:endParaRPr lang="el-GR" dirty="0"/>
        </a:p>
      </dgm:t>
    </dgm:pt>
    <dgm:pt modelId="{4E4B47CD-5B84-4DB0-B871-1D54B789440C}" type="parTrans" cxnId="{D1E31CBE-E0E1-4F38-ABAE-00ABEE4B6BD3}">
      <dgm:prSet/>
      <dgm:spPr/>
      <dgm:t>
        <a:bodyPr/>
        <a:lstStyle/>
        <a:p>
          <a:endParaRPr lang="el-GR"/>
        </a:p>
      </dgm:t>
    </dgm:pt>
    <dgm:pt modelId="{4531B69F-8CAB-4361-A654-B7E5AC960A45}" type="sibTrans" cxnId="{D1E31CBE-E0E1-4F38-ABAE-00ABEE4B6BD3}">
      <dgm:prSet/>
      <dgm:spPr/>
      <dgm:t>
        <a:bodyPr/>
        <a:lstStyle/>
        <a:p>
          <a:endParaRPr lang="el-GR"/>
        </a:p>
      </dgm:t>
    </dgm:pt>
    <dgm:pt modelId="{398CE285-A02B-489B-955D-F83496D9DE93}" type="pres">
      <dgm:prSet presAssocID="{825E082C-A3F1-475C-81F0-264B4E0EFBF3}" presName="Name0" presStyleCnt="0">
        <dgm:presLayoutVars>
          <dgm:dir/>
          <dgm:resizeHandles val="exact"/>
        </dgm:presLayoutVars>
      </dgm:prSet>
      <dgm:spPr/>
    </dgm:pt>
    <dgm:pt modelId="{0D6C7778-89F2-434D-A134-D532EDDFF009}" type="pres">
      <dgm:prSet presAssocID="{81E7177B-AF16-4A27-B4C4-EE681B5FB126}" presName="node" presStyleLbl="node1" presStyleIdx="0" presStyleCnt="4">
        <dgm:presLayoutVars>
          <dgm:bulletEnabled val="1"/>
        </dgm:presLayoutVars>
      </dgm:prSet>
      <dgm:spPr/>
      <dgm:t>
        <a:bodyPr/>
        <a:lstStyle/>
        <a:p>
          <a:endParaRPr lang="el-GR"/>
        </a:p>
      </dgm:t>
    </dgm:pt>
    <dgm:pt modelId="{D7404C2F-44A9-4691-8241-B7E0D0E8DDB0}" type="pres">
      <dgm:prSet presAssocID="{97354138-EB8B-4584-8B46-4CDE56C91473}" presName="sibTrans" presStyleLbl="sibTrans2D1" presStyleIdx="0" presStyleCnt="3"/>
      <dgm:spPr/>
    </dgm:pt>
    <dgm:pt modelId="{2E0E8F4F-8953-43F1-B051-0D7605322F8E}" type="pres">
      <dgm:prSet presAssocID="{97354138-EB8B-4584-8B46-4CDE56C91473}" presName="connectorText" presStyleLbl="sibTrans2D1" presStyleIdx="0" presStyleCnt="3"/>
      <dgm:spPr/>
    </dgm:pt>
    <dgm:pt modelId="{16726A2F-66A2-42DF-9172-DE69100C90CB}" type="pres">
      <dgm:prSet presAssocID="{B3DA1554-6C98-4E9C-BB60-0757CF91085B}" presName="node" presStyleLbl="node1" presStyleIdx="1" presStyleCnt="4">
        <dgm:presLayoutVars>
          <dgm:bulletEnabled val="1"/>
        </dgm:presLayoutVars>
      </dgm:prSet>
      <dgm:spPr/>
      <dgm:t>
        <a:bodyPr/>
        <a:lstStyle/>
        <a:p>
          <a:endParaRPr lang="el-GR"/>
        </a:p>
      </dgm:t>
    </dgm:pt>
    <dgm:pt modelId="{B683536A-BFE8-477F-98FF-01BCB6B882B8}" type="pres">
      <dgm:prSet presAssocID="{4F722A8F-C5CA-499C-A59B-D90FAB4CA068}" presName="sibTrans" presStyleLbl="sibTrans2D1" presStyleIdx="1" presStyleCnt="3"/>
      <dgm:spPr/>
    </dgm:pt>
    <dgm:pt modelId="{B86315D9-CECE-478C-B60C-7DC1C85059A5}" type="pres">
      <dgm:prSet presAssocID="{4F722A8F-C5CA-499C-A59B-D90FAB4CA068}" presName="connectorText" presStyleLbl="sibTrans2D1" presStyleIdx="1" presStyleCnt="3"/>
      <dgm:spPr/>
    </dgm:pt>
    <dgm:pt modelId="{D669A035-5242-40EA-B6C5-C5AFC9A1ED8E}" type="pres">
      <dgm:prSet presAssocID="{0DEA4DD2-75F8-4C4E-BCEB-71BBC95C1360}" presName="node" presStyleLbl="node1" presStyleIdx="2" presStyleCnt="4">
        <dgm:presLayoutVars>
          <dgm:bulletEnabled val="1"/>
        </dgm:presLayoutVars>
      </dgm:prSet>
      <dgm:spPr/>
      <dgm:t>
        <a:bodyPr/>
        <a:lstStyle/>
        <a:p>
          <a:endParaRPr lang="el-GR"/>
        </a:p>
      </dgm:t>
    </dgm:pt>
    <dgm:pt modelId="{EC5E2EC5-85F0-436E-B922-1BF8E519BC54}" type="pres">
      <dgm:prSet presAssocID="{2E92D294-665C-4B9C-A10C-083CCEC965ED}" presName="sibTrans" presStyleLbl="sibTrans2D1" presStyleIdx="2" presStyleCnt="3"/>
      <dgm:spPr/>
    </dgm:pt>
    <dgm:pt modelId="{7C434104-9B23-4C47-9BDA-D006333862A4}" type="pres">
      <dgm:prSet presAssocID="{2E92D294-665C-4B9C-A10C-083CCEC965ED}" presName="connectorText" presStyleLbl="sibTrans2D1" presStyleIdx="2" presStyleCnt="3"/>
      <dgm:spPr/>
    </dgm:pt>
    <dgm:pt modelId="{A0C3B380-BAA7-4C55-AEF2-C1A711C668B6}" type="pres">
      <dgm:prSet presAssocID="{025FC8C7-7540-4B57-9A89-0CB4B4E244C9}" presName="node" presStyleLbl="node1" presStyleIdx="3" presStyleCnt="4">
        <dgm:presLayoutVars>
          <dgm:bulletEnabled val="1"/>
        </dgm:presLayoutVars>
      </dgm:prSet>
      <dgm:spPr/>
      <dgm:t>
        <a:bodyPr/>
        <a:lstStyle/>
        <a:p>
          <a:endParaRPr lang="el-GR"/>
        </a:p>
      </dgm:t>
    </dgm:pt>
  </dgm:ptLst>
  <dgm:cxnLst>
    <dgm:cxn modelId="{F1FFAE6C-1D60-4261-B286-F6B2E1CE3211}" srcId="{825E082C-A3F1-475C-81F0-264B4E0EFBF3}" destId="{81E7177B-AF16-4A27-B4C4-EE681B5FB126}" srcOrd="0" destOrd="0" parTransId="{B3433480-5C89-4EBA-BC07-C901DA3DBA0B}" sibTransId="{97354138-EB8B-4584-8B46-4CDE56C91473}"/>
    <dgm:cxn modelId="{D1E31CBE-E0E1-4F38-ABAE-00ABEE4B6BD3}" srcId="{825E082C-A3F1-475C-81F0-264B4E0EFBF3}" destId="{025FC8C7-7540-4B57-9A89-0CB4B4E244C9}" srcOrd="3" destOrd="0" parTransId="{4E4B47CD-5B84-4DB0-B871-1D54B789440C}" sibTransId="{4531B69F-8CAB-4361-A654-B7E5AC960A45}"/>
    <dgm:cxn modelId="{C7DF1F05-C8CF-4F0C-8897-098363B4D1A9}" srcId="{825E082C-A3F1-475C-81F0-264B4E0EFBF3}" destId="{B3DA1554-6C98-4E9C-BB60-0757CF91085B}" srcOrd="1" destOrd="0" parTransId="{9CAA9148-5269-4884-985E-F4B704E6970E}" sibTransId="{4F722A8F-C5CA-499C-A59B-D90FAB4CA068}"/>
    <dgm:cxn modelId="{D89B2F85-1113-4254-AF3A-E19D1384876A}" type="presOf" srcId="{2E92D294-665C-4B9C-A10C-083CCEC965ED}" destId="{EC5E2EC5-85F0-436E-B922-1BF8E519BC54}" srcOrd="0" destOrd="0" presId="urn:microsoft.com/office/officeart/2005/8/layout/process1"/>
    <dgm:cxn modelId="{EF387BC7-BD3E-4953-8056-4BA3F7CBC478}" type="presOf" srcId="{025FC8C7-7540-4B57-9A89-0CB4B4E244C9}" destId="{A0C3B380-BAA7-4C55-AEF2-C1A711C668B6}" srcOrd="0" destOrd="0" presId="urn:microsoft.com/office/officeart/2005/8/layout/process1"/>
    <dgm:cxn modelId="{9676AE4C-6970-42BD-8344-7F48947607BD}" type="presOf" srcId="{4F722A8F-C5CA-499C-A59B-D90FAB4CA068}" destId="{B86315D9-CECE-478C-B60C-7DC1C85059A5}" srcOrd="1" destOrd="0" presId="urn:microsoft.com/office/officeart/2005/8/layout/process1"/>
    <dgm:cxn modelId="{E402ECE8-E1A0-4ACB-BCAC-CE69533079B2}" type="presOf" srcId="{4F722A8F-C5CA-499C-A59B-D90FAB4CA068}" destId="{B683536A-BFE8-477F-98FF-01BCB6B882B8}" srcOrd="0" destOrd="0" presId="urn:microsoft.com/office/officeart/2005/8/layout/process1"/>
    <dgm:cxn modelId="{074074CE-42A1-4CF4-8B81-DF85445AB8EC}" type="presOf" srcId="{2E92D294-665C-4B9C-A10C-083CCEC965ED}" destId="{7C434104-9B23-4C47-9BDA-D006333862A4}" srcOrd="1" destOrd="0" presId="urn:microsoft.com/office/officeart/2005/8/layout/process1"/>
    <dgm:cxn modelId="{3B89D45D-DD84-48AF-B507-F6664577C1FF}" type="presOf" srcId="{825E082C-A3F1-475C-81F0-264B4E0EFBF3}" destId="{398CE285-A02B-489B-955D-F83496D9DE93}" srcOrd="0" destOrd="0" presId="urn:microsoft.com/office/officeart/2005/8/layout/process1"/>
    <dgm:cxn modelId="{32380044-D66F-405F-A0EA-A179DCC64CD6}" srcId="{825E082C-A3F1-475C-81F0-264B4E0EFBF3}" destId="{0DEA4DD2-75F8-4C4E-BCEB-71BBC95C1360}" srcOrd="2" destOrd="0" parTransId="{1C8C58CD-9F69-4BFC-97EA-F3289E4BF9FB}" sibTransId="{2E92D294-665C-4B9C-A10C-083CCEC965ED}"/>
    <dgm:cxn modelId="{EC32B326-69D0-46C1-81B3-FFBB4744781D}" type="presOf" srcId="{0DEA4DD2-75F8-4C4E-BCEB-71BBC95C1360}" destId="{D669A035-5242-40EA-B6C5-C5AFC9A1ED8E}" srcOrd="0" destOrd="0" presId="urn:microsoft.com/office/officeart/2005/8/layout/process1"/>
    <dgm:cxn modelId="{46BD91AE-806E-4731-A869-2797BCC8E0D1}" type="presOf" srcId="{97354138-EB8B-4584-8B46-4CDE56C91473}" destId="{2E0E8F4F-8953-43F1-B051-0D7605322F8E}" srcOrd="1" destOrd="0" presId="urn:microsoft.com/office/officeart/2005/8/layout/process1"/>
    <dgm:cxn modelId="{EED0CD5F-2548-42A8-BDEB-EB88343EB62E}" type="presOf" srcId="{B3DA1554-6C98-4E9C-BB60-0757CF91085B}" destId="{16726A2F-66A2-42DF-9172-DE69100C90CB}" srcOrd="0" destOrd="0" presId="urn:microsoft.com/office/officeart/2005/8/layout/process1"/>
    <dgm:cxn modelId="{45B1CFF0-DE3F-4F6A-B474-CEBCC0B4F791}" type="presOf" srcId="{97354138-EB8B-4584-8B46-4CDE56C91473}" destId="{D7404C2F-44A9-4691-8241-B7E0D0E8DDB0}" srcOrd="0" destOrd="0" presId="urn:microsoft.com/office/officeart/2005/8/layout/process1"/>
    <dgm:cxn modelId="{FF5E2613-05AE-4690-80B6-E60611408EFD}" type="presOf" srcId="{81E7177B-AF16-4A27-B4C4-EE681B5FB126}" destId="{0D6C7778-89F2-434D-A134-D532EDDFF009}" srcOrd="0" destOrd="0" presId="urn:microsoft.com/office/officeart/2005/8/layout/process1"/>
    <dgm:cxn modelId="{CDB7A38C-EAB2-4AF6-B0C3-79FAEF09CD19}" type="presParOf" srcId="{398CE285-A02B-489B-955D-F83496D9DE93}" destId="{0D6C7778-89F2-434D-A134-D532EDDFF009}" srcOrd="0" destOrd="0" presId="urn:microsoft.com/office/officeart/2005/8/layout/process1"/>
    <dgm:cxn modelId="{B3160998-264F-4A31-8A89-58BDF64D097E}" type="presParOf" srcId="{398CE285-A02B-489B-955D-F83496D9DE93}" destId="{D7404C2F-44A9-4691-8241-B7E0D0E8DDB0}" srcOrd="1" destOrd="0" presId="urn:microsoft.com/office/officeart/2005/8/layout/process1"/>
    <dgm:cxn modelId="{B16920FD-C42B-4DFB-B318-73487DECA2EA}" type="presParOf" srcId="{D7404C2F-44A9-4691-8241-B7E0D0E8DDB0}" destId="{2E0E8F4F-8953-43F1-B051-0D7605322F8E}" srcOrd="0" destOrd="0" presId="urn:microsoft.com/office/officeart/2005/8/layout/process1"/>
    <dgm:cxn modelId="{846FD68A-6ACD-4358-B836-59203771F6BE}" type="presParOf" srcId="{398CE285-A02B-489B-955D-F83496D9DE93}" destId="{16726A2F-66A2-42DF-9172-DE69100C90CB}" srcOrd="2" destOrd="0" presId="urn:microsoft.com/office/officeart/2005/8/layout/process1"/>
    <dgm:cxn modelId="{5E352370-50DC-465D-8FC9-0C2E6820D3CA}" type="presParOf" srcId="{398CE285-A02B-489B-955D-F83496D9DE93}" destId="{B683536A-BFE8-477F-98FF-01BCB6B882B8}" srcOrd="3" destOrd="0" presId="urn:microsoft.com/office/officeart/2005/8/layout/process1"/>
    <dgm:cxn modelId="{43142B5E-F6DD-475F-994A-EF06524136F4}" type="presParOf" srcId="{B683536A-BFE8-477F-98FF-01BCB6B882B8}" destId="{B86315D9-CECE-478C-B60C-7DC1C85059A5}" srcOrd="0" destOrd="0" presId="urn:microsoft.com/office/officeart/2005/8/layout/process1"/>
    <dgm:cxn modelId="{CC2EFA36-A833-4D73-96F3-656407F7CF41}" type="presParOf" srcId="{398CE285-A02B-489B-955D-F83496D9DE93}" destId="{D669A035-5242-40EA-B6C5-C5AFC9A1ED8E}" srcOrd="4" destOrd="0" presId="urn:microsoft.com/office/officeart/2005/8/layout/process1"/>
    <dgm:cxn modelId="{8EEF3CBB-B316-4254-8D57-A337D7C63812}" type="presParOf" srcId="{398CE285-A02B-489B-955D-F83496D9DE93}" destId="{EC5E2EC5-85F0-436E-B922-1BF8E519BC54}" srcOrd="5" destOrd="0" presId="urn:microsoft.com/office/officeart/2005/8/layout/process1"/>
    <dgm:cxn modelId="{9D05FF3E-856C-4349-97EA-C822A2C926BA}" type="presParOf" srcId="{EC5E2EC5-85F0-436E-B922-1BF8E519BC54}" destId="{7C434104-9B23-4C47-9BDA-D006333862A4}" srcOrd="0" destOrd="0" presId="urn:microsoft.com/office/officeart/2005/8/layout/process1"/>
    <dgm:cxn modelId="{DB2C504E-A254-42D9-A34F-480BB2E5A235}" type="presParOf" srcId="{398CE285-A02B-489B-955D-F83496D9DE93}" destId="{A0C3B380-BAA7-4C55-AEF2-C1A711C668B6}" srcOrd="6" destOrd="0" presId="urn:microsoft.com/office/officeart/2005/8/layout/process1"/>
  </dgm:cxnLst>
  <dgm:bg/>
  <dgm:whole/>
</dgm:dataModel>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5E0A07-E0D4-439E-A23E-2836F8728994}" type="datetimeFigureOut">
              <a:rPr lang="el-GR" smtClean="0"/>
              <a:t>22/4/2018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9E6EC2-4574-4212-AE5A-616628A72DBA}"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74F96919-F6FF-4293-8A68-9D34B4519E61}"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5007322A-A9A3-4535-821B-2C6F9F14BD1D}"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94285E4A-CA9F-4105-8068-7D9707CEA241}"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96848B7A-74C7-4C8E-8D1E-A8F787B43F19}"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B0D76DD9-F391-474F-A01B-9317340FA159}" type="datetime1">
              <a:rPr lang="el-GR" smtClean="0"/>
              <a:t>22/4/2018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1035BD64-87CA-4785-8AA6-7545E69452C8}" type="datetime1">
              <a:rPr lang="el-GR" smtClean="0"/>
              <a:t>22/4/2018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AECF801A-ADCC-4ECE-A00D-50A7CDB05C09}" type="datetime1">
              <a:rPr lang="el-GR" smtClean="0"/>
              <a:t>22/4/2018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820045C4-158C-41B2-81B9-03AA922B7DF9}" type="datetime1">
              <a:rPr lang="el-GR" smtClean="0"/>
              <a:t>22/4/2018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C88322BE-4751-4179-8AD6-48696DE1F952}" type="datetime1">
              <a:rPr lang="el-GR" smtClean="0"/>
              <a:t>22/4/2018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7D54616-84A3-4E8D-835F-F78AE5DD3B7B}" type="datetime1">
              <a:rPr lang="el-GR" smtClean="0"/>
              <a:t>22/4/2018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51B9567-F5D0-4622-A65F-F9AF637F0338}" type="datetime1">
              <a:rPr lang="el-GR" smtClean="0"/>
              <a:t>22/4/2018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6713D0D3-66C7-4F55-B205-7AB6A131A1FC}" type="slidenum">
              <a:rPr lang="el-GR" smtClean="0"/>
              <a:t>‹#›</a:t>
            </a:fld>
            <a:endParaRPr lang="el-GR"/>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91B561-89E3-4ABB-A091-9DC54F88DE62}" type="datetime1">
              <a:rPr lang="el-GR" smtClean="0"/>
              <a:t>22/4/2018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13D0D3-66C7-4F55-B205-7AB6A131A1FC}" type="slidenum">
              <a:rPr lang="el-GR" smtClean="0"/>
              <a:t>‹#›</a:t>
            </a:fld>
            <a:endParaRPr lang="el-GR"/>
          </a:p>
        </p:txBody>
      </p:sp>
    </p:spTree>
  </p:cSld>
  <p:clrMap bg1="dk1" tx1="lt1" bg2="dk2" tx2="lt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ransition>
    <p:wedge/>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70025"/>
          </a:xfrm>
          <a:solidFill>
            <a:schemeClr val="bg1"/>
          </a:solidFill>
        </p:spPr>
        <p:txBody>
          <a:bodyPr>
            <a:normAutofit/>
          </a:bodyPr>
          <a:lstStyle/>
          <a:p>
            <a:r>
              <a:rPr lang="el-GR" sz="3200" dirty="0" smtClean="0"/>
              <a:t>Η ΒΑΡΥΤΗΤΑ</a:t>
            </a:r>
            <a:endParaRPr lang="el-GR" sz="3200" dirty="0"/>
          </a:p>
        </p:txBody>
      </p:sp>
      <p:sp>
        <p:nvSpPr>
          <p:cNvPr id="3" name="2 - Υπότιτλος"/>
          <p:cNvSpPr>
            <a:spLocks noGrp="1"/>
          </p:cNvSpPr>
          <p:nvPr>
            <p:ph type="subTitle" idx="1"/>
          </p:nvPr>
        </p:nvSpPr>
        <p:spPr>
          <a:xfrm>
            <a:off x="5357850" y="4643470"/>
            <a:ext cx="3929058" cy="1285860"/>
          </a:xfrm>
        </p:spPr>
        <p:txBody>
          <a:bodyPr/>
          <a:lstStyle/>
          <a:p>
            <a:r>
              <a:rPr lang="el-GR" dirty="0" smtClean="0"/>
              <a:t>ΖΑΛΙΔΟΥ ΠΑΥΛΙΝΑ</a:t>
            </a:r>
          </a:p>
          <a:p>
            <a:r>
              <a:rPr lang="el-GR" dirty="0" smtClean="0"/>
              <a:t>ΑΕΜ : 4432</a:t>
            </a:r>
            <a:endParaRPr lang="el-GR" dirty="0"/>
          </a:p>
        </p:txBody>
      </p:sp>
      <p:pic>
        <p:nvPicPr>
          <p:cNvPr id="4" name="3 - Εικόνα" descr="ΛΟΓΟΤΥΠΟ ΠΔΜ.png"/>
          <p:cNvPicPr>
            <a:picLocks noChangeAspect="1"/>
          </p:cNvPicPr>
          <p:nvPr/>
        </p:nvPicPr>
        <p:blipFill>
          <a:blip r:embed="rId2" cstate="print"/>
          <a:stretch>
            <a:fillRect/>
          </a:stretch>
        </p:blipFill>
        <p:spPr>
          <a:xfrm>
            <a:off x="1" y="-24"/>
            <a:ext cx="928669" cy="928669"/>
          </a:xfrm>
          <a:prstGeom prst="rect">
            <a:avLst/>
          </a:prstGeom>
        </p:spPr>
      </p:pic>
      <p:sp>
        <p:nvSpPr>
          <p:cNvPr id="8" name="7 - TextBox"/>
          <p:cNvSpPr txBox="1"/>
          <p:nvPr/>
        </p:nvSpPr>
        <p:spPr>
          <a:xfrm>
            <a:off x="1000100" y="71414"/>
            <a:ext cx="1928826" cy="461665"/>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pic>
        <p:nvPicPr>
          <p:cNvPr id="9" name="8 - Εικόνα" descr="maxresdefault.jpg"/>
          <p:cNvPicPr>
            <a:picLocks noChangeAspect="1"/>
          </p:cNvPicPr>
          <p:nvPr/>
        </p:nvPicPr>
        <p:blipFill>
          <a:blip r:embed="rId3" cstate="print"/>
          <a:stretch>
            <a:fillRect/>
          </a:stretch>
        </p:blipFill>
        <p:spPr>
          <a:xfrm>
            <a:off x="0" y="5143506"/>
            <a:ext cx="3047989" cy="1714494"/>
          </a:xfrm>
          <a:prstGeom prst="rect">
            <a:avLst/>
          </a:prstGeom>
        </p:spPr>
      </p:pic>
      <p:sp>
        <p:nvSpPr>
          <p:cNvPr id="10" name="9 - Θέση αριθμού διαφάνειας"/>
          <p:cNvSpPr>
            <a:spLocks noGrp="1"/>
          </p:cNvSpPr>
          <p:nvPr>
            <p:ph type="sldNum" sz="quarter" idx="12"/>
          </p:nvPr>
        </p:nvSpPr>
        <p:spPr/>
        <p:txBody>
          <a:bodyPr/>
          <a:lstStyle/>
          <a:p>
            <a:fld id="{6713D0D3-66C7-4F55-B205-7AB6A131A1FC}" type="slidenum">
              <a:rPr lang="el-GR" smtClean="0"/>
              <a:t>1</a:t>
            </a:fld>
            <a:endParaRPr lang="el-GR"/>
          </a:p>
        </p:txBody>
      </p:sp>
      <p:sp>
        <p:nvSpPr>
          <p:cNvPr id="11" name="10 - Θέση υποσέλιδου"/>
          <p:cNvSpPr>
            <a:spLocks noGrp="1"/>
          </p:cNvSpPr>
          <p:nvPr>
            <p:ph type="ftr" sz="quarter" idx="11"/>
          </p:nvPr>
        </p:nvSpPr>
        <p:spPr>
          <a:xfrm>
            <a:off x="2000232" y="6429396"/>
            <a:ext cx="2895600" cy="365125"/>
          </a:xfrm>
        </p:spPr>
        <p:txBody>
          <a:bodyPr/>
          <a:lstStyle/>
          <a:p>
            <a:r>
              <a:rPr lang="el-GR" smtClean="0"/>
              <a:t>Η βαρύτητα</a:t>
            </a:r>
            <a:endParaRPr lang="el-GR"/>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70025"/>
          </a:xfrm>
          <a:solidFill>
            <a:schemeClr val="bg1"/>
          </a:solidFill>
        </p:spPr>
        <p:txBody>
          <a:bodyPr>
            <a:normAutofit/>
          </a:bodyPr>
          <a:lstStyle/>
          <a:p>
            <a:r>
              <a:rPr lang="el-GR" sz="3200" dirty="0" smtClean="0"/>
              <a:t>Η Βαρύτητα</a:t>
            </a:r>
            <a:endParaRPr lang="el-GR" sz="3200" dirty="0"/>
          </a:p>
        </p:txBody>
      </p:sp>
      <p:pic>
        <p:nvPicPr>
          <p:cNvPr id="4" name="3 - Εικόνα" descr="ΛΟΓΟΤΥΠΟ ΠΔΜ.png"/>
          <p:cNvPicPr>
            <a:picLocks noChangeAspect="1"/>
          </p:cNvPicPr>
          <p:nvPr/>
        </p:nvPicPr>
        <p:blipFill>
          <a:blip r:embed="rId2" cstate="print"/>
          <a:stretch>
            <a:fillRect/>
          </a:stretch>
        </p:blipFill>
        <p:spPr>
          <a:xfrm>
            <a:off x="1" y="-24"/>
            <a:ext cx="928669" cy="928669"/>
          </a:xfrm>
          <a:prstGeom prst="rect">
            <a:avLst/>
          </a:prstGeom>
        </p:spPr>
      </p:pic>
      <p:sp>
        <p:nvSpPr>
          <p:cNvPr id="8" name="7 - TextBox"/>
          <p:cNvSpPr txBox="1"/>
          <p:nvPr/>
        </p:nvSpPr>
        <p:spPr>
          <a:xfrm>
            <a:off x="1000100" y="71414"/>
            <a:ext cx="1928826" cy="461665"/>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pic>
        <p:nvPicPr>
          <p:cNvPr id="9" name="8 - Εικόνα" descr="maxresdefault.jpg"/>
          <p:cNvPicPr>
            <a:picLocks noChangeAspect="1"/>
          </p:cNvPicPr>
          <p:nvPr/>
        </p:nvPicPr>
        <p:blipFill>
          <a:blip r:embed="rId3" cstate="print"/>
          <a:stretch>
            <a:fillRect/>
          </a:stretch>
        </p:blipFill>
        <p:spPr>
          <a:xfrm>
            <a:off x="0" y="5143506"/>
            <a:ext cx="3047989" cy="1714494"/>
          </a:xfrm>
          <a:prstGeom prst="rect">
            <a:avLst/>
          </a:prstGeom>
        </p:spPr>
      </p:pic>
      <p:sp>
        <p:nvSpPr>
          <p:cNvPr id="10" name="9 - Θέση αριθμού διαφάνειας"/>
          <p:cNvSpPr>
            <a:spLocks noGrp="1"/>
          </p:cNvSpPr>
          <p:nvPr>
            <p:ph type="sldNum" sz="quarter" idx="12"/>
          </p:nvPr>
        </p:nvSpPr>
        <p:spPr/>
        <p:txBody>
          <a:bodyPr/>
          <a:lstStyle/>
          <a:p>
            <a:fld id="{6713D0D3-66C7-4F55-B205-7AB6A131A1FC}" type="slidenum">
              <a:rPr lang="el-GR" smtClean="0"/>
              <a:t>2</a:t>
            </a:fld>
            <a:endParaRPr lang="el-GR"/>
          </a:p>
        </p:txBody>
      </p:sp>
      <p:sp>
        <p:nvSpPr>
          <p:cNvPr id="11" name="10 - Θέση υποσέλιδου"/>
          <p:cNvSpPr>
            <a:spLocks noGrp="1"/>
          </p:cNvSpPr>
          <p:nvPr>
            <p:ph type="ftr" sz="quarter" idx="11"/>
          </p:nvPr>
        </p:nvSpPr>
        <p:spPr>
          <a:xfrm>
            <a:off x="2000232" y="6429396"/>
            <a:ext cx="2895600" cy="365125"/>
          </a:xfrm>
        </p:spPr>
        <p:txBody>
          <a:bodyPr/>
          <a:lstStyle/>
          <a:p>
            <a:r>
              <a:rPr lang="el-GR" smtClean="0"/>
              <a:t>Η βαρύτητα</a:t>
            </a:r>
            <a:endParaRPr lang="el-GR"/>
          </a:p>
        </p:txBody>
      </p:sp>
      <p:sp>
        <p:nvSpPr>
          <p:cNvPr id="12" name="11 - Υπότιτλος"/>
          <p:cNvSpPr>
            <a:spLocks noGrp="1"/>
          </p:cNvSpPr>
          <p:nvPr>
            <p:ph type="subTitle" idx="1"/>
          </p:nvPr>
        </p:nvSpPr>
        <p:spPr>
          <a:xfrm>
            <a:off x="857224" y="2000240"/>
            <a:ext cx="7215238" cy="2857520"/>
          </a:xfrm>
        </p:spPr>
        <p:txBody>
          <a:bodyPr>
            <a:normAutofit fontScale="77500" lnSpcReduction="20000"/>
          </a:bodyPr>
          <a:lstStyle/>
          <a:p>
            <a:r>
              <a:rPr lang="el-GR" sz="2700" dirty="0" smtClean="0"/>
              <a:t>Τι είναι βαρύτητα </a:t>
            </a:r>
            <a:r>
              <a:rPr lang="en-GB" sz="2700" dirty="0" smtClean="0"/>
              <a:t>;</a:t>
            </a:r>
            <a:endParaRPr lang="en-US" sz="2700" dirty="0" smtClean="0"/>
          </a:p>
          <a:p>
            <a:pPr algn="just"/>
            <a:r>
              <a:rPr lang="el-GR" sz="2700" dirty="0" smtClean="0"/>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 </a:t>
            </a:r>
            <a:endParaRPr lang="en-US" sz="2700" dirty="0" smtClean="0"/>
          </a:p>
          <a:p>
            <a:endParaRPr lang="el-GR"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70025"/>
          </a:xfrm>
          <a:solidFill>
            <a:schemeClr val="bg1"/>
          </a:solidFill>
        </p:spPr>
        <p:txBody>
          <a:bodyPr>
            <a:normAutofit/>
          </a:bodyPr>
          <a:lstStyle/>
          <a:p>
            <a:r>
              <a:rPr lang="el-GR" sz="3200" dirty="0" smtClean="0"/>
              <a:t>Ποιος ανακάλυψε την βαρύτητα </a:t>
            </a:r>
            <a:r>
              <a:rPr lang="en-GB" sz="3200" dirty="0" smtClean="0"/>
              <a:t>;</a:t>
            </a:r>
            <a:endParaRPr lang="el-GR" sz="3200" dirty="0"/>
          </a:p>
        </p:txBody>
      </p:sp>
      <p:pic>
        <p:nvPicPr>
          <p:cNvPr id="4" name="3 - Εικόνα" descr="ΛΟΓΟΤΥΠΟ ΠΔΜ.png"/>
          <p:cNvPicPr>
            <a:picLocks noChangeAspect="1"/>
          </p:cNvPicPr>
          <p:nvPr/>
        </p:nvPicPr>
        <p:blipFill>
          <a:blip r:embed="rId2" cstate="print"/>
          <a:stretch>
            <a:fillRect/>
          </a:stretch>
        </p:blipFill>
        <p:spPr>
          <a:xfrm>
            <a:off x="1" y="-24"/>
            <a:ext cx="928669" cy="928669"/>
          </a:xfrm>
          <a:prstGeom prst="rect">
            <a:avLst/>
          </a:prstGeom>
        </p:spPr>
      </p:pic>
      <p:sp>
        <p:nvSpPr>
          <p:cNvPr id="8" name="7 - TextBox"/>
          <p:cNvSpPr txBox="1"/>
          <p:nvPr/>
        </p:nvSpPr>
        <p:spPr>
          <a:xfrm>
            <a:off x="1000100" y="71414"/>
            <a:ext cx="1928826" cy="461665"/>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pic>
        <p:nvPicPr>
          <p:cNvPr id="9" name="8 - Εικόνα" descr="maxresdefault.jpg"/>
          <p:cNvPicPr>
            <a:picLocks noChangeAspect="1"/>
          </p:cNvPicPr>
          <p:nvPr/>
        </p:nvPicPr>
        <p:blipFill>
          <a:blip r:embed="rId3" cstate="print"/>
          <a:stretch>
            <a:fillRect/>
          </a:stretch>
        </p:blipFill>
        <p:spPr>
          <a:xfrm>
            <a:off x="0" y="5143506"/>
            <a:ext cx="3047989" cy="1714494"/>
          </a:xfrm>
          <a:prstGeom prst="rect">
            <a:avLst/>
          </a:prstGeom>
        </p:spPr>
      </p:pic>
      <p:sp>
        <p:nvSpPr>
          <p:cNvPr id="10" name="9 - Θέση αριθμού διαφάνειας"/>
          <p:cNvSpPr>
            <a:spLocks noGrp="1"/>
          </p:cNvSpPr>
          <p:nvPr>
            <p:ph type="sldNum" sz="quarter" idx="12"/>
          </p:nvPr>
        </p:nvSpPr>
        <p:spPr/>
        <p:txBody>
          <a:bodyPr/>
          <a:lstStyle/>
          <a:p>
            <a:fld id="{6713D0D3-66C7-4F55-B205-7AB6A131A1FC}" type="slidenum">
              <a:rPr lang="el-GR" smtClean="0"/>
              <a:t>3</a:t>
            </a:fld>
            <a:endParaRPr lang="el-GR"/>
          </a:p>
        </p:txBody>
      </p:sp>
      <p:sp>
        <p:nvSpPr>
          <p:cNvPr id="11" name="10 - Θέση υποσέλιδου"/>
          <p:cNvSpPr>
            <a:spLocks noGrp="1"/>
          </p:cNvSpPr>
          <p:nvPr>
            <p:ph type="ftr" sz="quarter" idx="11"/>
          </p:nvPr>
        </p:nvSpPr>
        <p:spPr>
          <a:xfrm>
            <a:off x="2000232" y="6429396"/>
            <a:ext cx="2895600" cy="365125"/>
          </a:xfrm>
        </p:spPr>
        <p:txBody>
          <a:bodyPr/>
          <a:lstStyle/>
          <a:p>
            <a:r>
              <a:rPr lang="el-GR" smtClean="0"/>
              <a:t>Η βαρύτητα</a:t>
            </a:r>
            <a:endParaRPr lang="el-GR"/>
          </a:p>
        </p:txBody>
      </p:sp>
      <p:sp>
        <p:nvSpPr>
          <p:cNvPr id="12" name="11 - Υπότιτλος"/>
          <p:cNvSpPr>
            <a:spLocks noGrp="1"/>
          </p:cNvSpPr>
          <p:nvPr>
            <p:ph type="subTitle" idx="1"/>
          </p:nvPr>
        </p:nvSpPr>
        <p:spPr>
          <a:xfrm>
            <a:off x="857224" y="2000240"/>
            <a:ext cx="7215238" cy="2857520"/>
          </a:xfrm>
        </p:spPr>
        <p:txBody>
          <a:bodyPr>
            <a:normAutofit fontScale="47500" lnSpcReduction="20000"/>
          </a:bodyPr>
          <a:lstStyle/>
          <a:p>
            <a:pPr algn="just"/>
            <a:r>
              <a:rPr lang="el-GR" sz="4000" dirty="0" smtClean="0"/>
              <a:t>Το 1666, λέει ο θρύλος, ένας  23-χρονος καθόταν στον κήπο του σπιτιού του στο Woolsthorpe της Αγγλίας και ατενίζοντας πάνω στο φεγγάρι, είδε ένα μήλο να πέφτει από ένα δέντρο στο έδαφος. Θα μπορούσε να υπάρχει μια παγκόσμια δύναμη που θα μπορούσε να εξηγήσει την κίνηση και του μήλου και του φεγγαριού; αναρωτήθηκε. Ο νεαρός, ήταν ο Ισαάκ Νεύτωνα, και η καθολική δύναμη για την οποία αναρωτήθηκε ήταν η βαρύτητα. Δύο χιλιάδες χρόνια πριν γεννηθεί ο Νεύτωνας, οι  Έλληνες φιλόσοφοι πίστευαν ότι τα «γήινα» αντικείμενα έλκονται προς την φυσική θέση τους, τη Γη. Η ιδέα του Νεύτωνα για τη βαρύτητα έφθασε πέρα από τον πλανήτη μας, ενοποιώντας τους νόμους που διέπουν τη Γη και τον ουρανό για πρώτη φορά. </a:t>
            </a:r>
          </a:p>
          <a:p>
            <a:endParaRPr lang="el-GR"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70025"/>
          </a:xfrm>
          <a:solidFill>
            <a:schemeClr val="bg1"/>
          </a:solidFill>
        </p:spPr>
        <p:txBody>
          <a:bodyPr>
            <a:normAutofit/>
          </a:bodyPr>
          <a:lstStyle/>
          <a:p>
            <a:r>
              <a:rPr lang="el-GR" sz="3200" dirty="0" smtClean="0"/>
              <a:t>Πως μας επηρεάζει η βαρύτητα </a:t>
            </a:r>
            <a:r>
              <a:rPr lang="en-GB" sz="3200" dirty="0" smtClean="0"/>
              <a:t>;</a:t>
            </a:r>
            <a:endParaRPr lang="el-GR" sz="3200" dirty="0"/>
          </a:p>
        </p:txBody>
      </p:sp>
      <p:pic>
        <p:nvPicPr>
          <p:cNvPr id="4" name="3 - Εικόνα" descr="ΛΟΓΟΤΥΠΟ ΠΔΜ.png"/>
          <p:cNvPicPr>
            <a:picLocks noChangeAspect="1"/>
          </p:cNvPicPr>
          <p:nvPr/>
        </p:nvPicPr>
        <p:blipFill>
          <a:blip r:embed="rId2" cstate="print"/>
          <a:stretch>
            <a:fillRect/>
          </a:stretch>
        </p:blipFill>
        <p:spPr>
          <a:xfrm>
            <a:off x="1" y="-24"/>
            <a:ext cx="928669" cy="928669"/>
          </a:xfrm>
          <a:prstGeom prst="rect">
            <a:avLst/>
          </a:prstGeom>
        </p:spPr>
      </p:pic>
      <p:sp>
        <p:nvSpPr>
          <p:cNvPr id="8" name="7 - TextBox"/>
          <p:cNvSpPr txBox="1"/>
          <p:nvPr/>
        </p:nvSpPr>
        <p:spPr>
          <a:xfrm>
            <a:off x="1000100" y="71414"/>
            <a:ext cx="1928826" cy="461665"/>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pic>
        <p:nvPicPr>
          <p:cNvPr id="9" name="8 - Εικόνα" descr="maxresdefault.jpg"/>
          <p:cNvPicPr>
            <a:picLocks noChangeAspect="1"/>
          </p:cNvPicPr>
          <p:nvPr/>
        </p:nvPicPr>
        <p:blipFill>
          <a:blip r:embed="rId3" cstate="print"/>
          <a:stretch>
            <a:fillRect/>
          </a:stretch>
        </p:blipFill>
        <p:spPr>
          <a:xfrm>
            <a:off x="0" y="5143506"/>
            <a:ext cx="3047989" cy="1714494"/>
          </a:xfrm>
          <a:prstGeom prst="rect">
            <a:avLst/>
          </a:prstGeom>
        </p:spPr>
      </p:pic>
      <p:sp>
        <p:nvSpPr>
          <p:cNvPr id="10" name="9 - Θέση αριθμού διαφάνειας"/>
          <p:cNvSpPr>
            <a:spLocks noGrp="1"/>
          </p:cNvSpPr>
          <p:nvPr>
            <p:ph type="sldNum" sz="quarter" idx="12"/>
          </p:nvPr>
        </p:nvSpPr>
        <p:spPr/>
        <p:txBody>
          <a:bodyPr/>
          <a:lstStyle/>
          <a:p>
            <a:fld id="{6713D0D3-66C7-4F55-B205-7AB6A131A1FC}" type="slidenum">
              <a:rPr lang="el-GR" smtClean="0"/>
              <a:t>4</a:t>
            </a:fld>
            <a:endParaRPr lang="el-GR"/>
          </a:p>
        </p:txBody>
      </p:sp>
      <p:sp>
        <p:nvSpPr>
          <p:cNvPr id="11" name="10 - Θέση υποσέλιδου"/>
          <p:cNvSpPr>
            <a:spLocks noGrp="1"/>
          </p:cNvSpPr>
          <p:nvPr>
            <p:ph type="ftr" sz="quarter" idx="11"/>
          </p:nvPr>
        </p:nvSpPr>
        <p:spPr>
          <a:xfrm>
            <a:off x="2000232" y="6429396"/>
            <a:ext cx="2895600" cy="365125"/>
          </a:xfrm>
        </p:spPr>
        <p:txBody>
          <a:bodyPr/>
          <a:lstStyle/>
          <a:p>
            <a:r>
              <a:rPr lang="el-GR" smtClean="0"/>
              <a:t>Η βαρύτητα</a:t>
            </a:r>
            <a:endParaRPr lang="el-GR"/>
          </a:p>
        </p:txBody>
      </p:sp>
      <p:graphicFrame>
        <p:nvGraphicFramePr>
          <p:cNvPr id="13" name="12 - Διάγραμμα"/>
          <p:cNvGraphicFramePr/>
          <p:nvPr/>
        </p:nvGraphicFramePr>
        <p:xfrm>
          <a:off x="857224" y="1500174"/>
          <a:ext cx="7572428" cy="37147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70025"/>
          </a:xfrm>
          <a:solidFill>
            <a:schemeClr val="bg1"/>
          </a:solidFill>
        </p:spPr>
        <p:txBody>
          <a:bodyPr>
            <a:normAutofit/>
          </a:bodyPr>
          <a:lstStyle/>
          <a:p>
            <a:r>
              <a:rPr lang="el-GR" sz="3200" dirty="0" smtClean="0"/>
              <a:t>Η βαρύτητα στη σελήνη</a:t>
            </a:r>
            <a:endParaRPr lang="el-GR" sz="3200" dirty="0"/>
          </a:p>
        </p:txBody>
      </p:sp>
      <p:sp>
        <p:nvSpPr>
          <p:cNvPr id="11" name="10 - Θέση υποσέλιδου"/>
          <p:cNvSpPr>
            <a:spLocks noGrp="1"/>
          </p:cNvSpPr>
          <p:nvPr>
            <p:ph type="ftr" sz="quarter" idx="11"/>
          </p:nvPr>
        </p:nvSpPr>
        <p:spPr/>
        <p:txBody>
          <a:bodyPr/>
          <a:lstStyle/>
          <a:p>
            <a:r>
              <a:rPr lang="el-GR" smtClean="0"/>
              <a:t>Η βαρύτητα</a:t>
            </a:r>
            <a:endParaRPr lang="el-GR"/>
          </a:p>
        </p:txBody>
      </p:sp>
      <p:sp>
        <p:nvSpPr>
          <p:cNvPr id="10" name="9 - Θέση αριθμού διαφάνειας"/>
          <p:cNvSpPr>
            <a:spLocks noGrp="1"/>
          </p:cNvSpPr>
          <p:nvPr>
            <p:ph type="sldNum" sz="quarter" idx="12"/>
          </p:nvPr>
        </p:nvSpPr>
        <p:spPr/>
        <p:txBody>
          <a:bodyPr/>
          <a:lstStyle/>
          <a:p>
            <a:fld id="{6713D0D3-66C7-4F55-B205-7AB6A131A1FC}" type="slidenum">
              <a:rPr lang="el-GR" smtClean="0"/>
              <a:t>5</a:t>
            </a:fld>
            <a:endParaRPr lang="el-GR"/>
          </a:p>
        </p:txBody>
      </p:sp>
      <p:pic>
        <p:nvPicPr>
          <p:cNvPr id="4" name="3 - Εικόνα" descr="ΛΟΓΟΤΥΠΟ ΠΔΜ.png"/>
          <p:cNvPicPr>
            <a:picLocks noChangeAspect="1"/>
          </p:cNvPicPr>
          <p:nvPr/>
        </p:nvPicPr>
        <p:blipFill>
          <a:blip r:embed="rId2" cstate="print"/>
          <a:stretch>
            <a:fillRect/>
          </a:stretch>
        </p:blipFill>
        <p:spPr>
          <a:xfrm>
            <a:off x="1" y="-24"/>
            <a:ext cx="928669" cy="928669"/>
          </a:xfrm>
          <a:prstGeom prst="rect">
            <a:avLst/>
          </a:prstGeom>
        </p:spPr>
      </p:pic>
      <p:sp>
        <p:nvSpPr>
          <p:cNvPr id="8" name="7 - TextBox"/>
          <p:cNvSpPr txBox="1"/>
          <p:nvPr/>
        </p:nvSpPr>
        <p:spPr>
          <a:xfrm>
            <a:off x="1000100" y="71414"/>
            <a:ext cx="1928826" cy="461665"/>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pic>
        <p:nvPicPr>
          <p:cNvPr id="9" name="8 - Εικόνα" descr="maxresdefault.jpg"/>
          <p:cNvPicPr>
            <a:picLocks noChangeAspect="1"/>
          </p:cNvPicPr>
          <p:nvPr/>
        </p:nvPicPr>
        <p:blipFill>
          <a:blip r:embed="rId3" cstate="print"/>
          <a:stretch>
            <a:fillRect/>
          </a:stretch>
        </p:blipFill>
        <p:spPr>
          <a:xfrm>
            <a:off x="0" y="5143506"/>
            <a:ext cx="3047989" cy="1714494"/>
          </a:xfrm>
          <a:prstGeom prst="rect">
            <a:avLst/>
          </a:prstGeom>
        </p:spPr>
      </p:pic>
      <p:sp>
        <p:nvSpPr>
          <p:cNvPr id="25" name="24 - Υπότιτλος"/>
          <p:cNvSpPr txBox="1">
            <a:spLocks noGrp="1"/>
          </p:cNvSpPr>
          <p:nvPr>
            <p:ph type="subTitle" idx="1"/>
          </p:nvPr>
        </p:nvSpPr>
        <p:spPr>
          <a:xfrm>
            <a:off x="1357313" y="1785926"/>
            <a:ext cx="6400800" cy="3308598"/>
          </a:xfrm>
          <a:prstGeom prst="rect">
            <a:avLst/>
          </a:prstGeom>
          <a:noFill/>
        </p:spPr>
        <p:txBody>
          <a:bodyPr wrap="square" rtlCol="0">
            <a:spAutoFit/>
          </a:bodyPr>
          <a:lstStyle/>
          <a:p>
            <a:pPr algn="l"/>
            <a:r>
              <a:rPr lang="el-GR" sz="1900" dirty="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sz="1900" dirty="0" smtClean="0"/>
              <a:t>αντανακλαστικότητα παρόμοια </a:t>
            </a:r>
            <a:r>
              <a:rPr lang="el-GR" sz="1900" dirty="0"/>
              <a:t>με αυτή της </a:t>
            </a:r>
            <a:r>
              <a:rPr lang="el-GR" sz="1900" dirty="0" smtClean="0"/>
              <a:t>ασφάλτου .</a:t>
            </a:r>
            <a:endParaRPr lang="el-GR" sz="1900" dirty="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70025"/>
          </a:xfrm>
          <a:solidFill>
            <a:schemeClr val="bg1"/>
          </a:solidFill>
        </p:spPr>
        <p:txBody>
          <a:bodyPr>
            <a:normAutofit/>
          </a:bodyPr>
          <a:lstStyle/>
          <a:p>
            <a:r>
              <a:rPr lang="el-GR" sz="3200" dirty="0" smtClean="0"/>
              <a:t>Επίλογος</a:t>
            </a:r>
            <a:endParaRPr lang="el-GR" sz="3200" dirty="0"/>
          </a:p>
        </p:txBody>
      </p:sp>
      <p:sp>
        <p:nvSpPr>
          <p:cNvPr id="11" name="10 - Θέση υποσέλιδου"/>
          <p:cNvSpPr>
            <a:spLocks noGrp="1"/>
          </p:cNvSpPr>
          <p:nvPr>
            <p:ph type="ftr" sz="quarter" idx="11"/>
          </p:nvPr>
        </p:nvSpPr>
        <p:spPr/>
        <p:txBody>
          <a:bodyPr/>
          <a:lstStyle/>
          <a:p>
            <a:r>
              <a:rPr lang="el-GR" smtClean="0"/>
              <a:t>Η βαρύτητα</a:t>
            </a:r>
            <a:endParaRPr lang="el-GR"/>
          </a:p>
        </p:txBody>
      </p:sp>
      <p:sp>
        <p:nvSpPr>
          <p:cNvPr id="10" name="9 - Θέση αριθμού διαφάνειας"/>
          <p:cNvSpPr>
            <a:spLocks noGrp="1"/>
          </p:cNvSpPr>
          <p:nvPr>
            <p:ph type="sldNum" sz="quarter" idx="12"/>
          </p:nvPr>
        </p:nvSpPr>
        <p:spPr/>
        <p:txBody>
          <a:bodyPr/>
          <a:lstStyle/>
          <a:p>
            <a:fld id="{6713D0D3-66C7-4F55-B205-7AB6A131A1FC}" type="slidenum">
              <a:rPr lang="el-GR" smtClean="0"/>
              <a:t>6</a:t>
            </a:fld>
            <a:endParaRPr lang="el-GR"/>
          </a:p>
        </p:txBody>
      </p:sp>
      <p:pic>
        <p:nvPicPr>
          <p:cNvPr id="4" name="3 - Εικόνα" descr="ΛΟΓΟΤΥΠΟ ΠΔΜ.png"/>
          <p:cNvPicPr>
            <a:picLocks noChangeAspect="1"/>
          </p:cNvPicPr>
          <p:nvPr/>
        </p:nvPicPr>
        <p:blipFill>
          <a:blip r:embed="rId2" cstate="print"/>
          <a:stretch>
            <a:fillRect/>
          </a:stretch>
        </p:blipFill>
        <p:spPr>
          <a:xfrm>
            <a:off x="1" y="-24"/>
            <a:ext cx="928669" cy="928669"/>
          </a:xfrm>
          <a:prstGeom prst="rect">
            <a:avLst/>
          </a:prstGeom>
        </p:spPr>
      </p:pic>
      <p:sp>
        <p:nvSpPr>
          <p:cNvPr id="8" name="7 - TextBox"/>
          <p:cNvSpPr txBox="1"/>
          <p:nvPr/>
        </p:nvSpPr>
        <p:spPr>
          <a:xfrm>
            <a:off x="1000100" y="71414"/>
            <a:ext cx="1928826" cy="461665"/>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pic>
        <p:nvPicPr>
          <p:cNvPr id="9" name="8 - Εικόνα" descr="maxresdefault.jpg"/>
          <p:cNvPicPr>
            <a:picLocks noChangeAspect="1"/>
          </p:cNvPicPr>
          <p:nvPr/>
        </p:nvPicPr>
        <p:blipFill>
          <a:blip r:embed="rId3" cstate="print"/>
          <a:stretch>
            <a:fillRect/>
          </a:stretch>
        </p:blipFill>
        <p:spPr>
          <a:xfrm>
            <a:off x="0" y="5143506"/>
            <a:ext cx="3047989" cy="1714494"/>
          </a:xfrm>
          <a:prstGeom prst="rect">
            <a:avLst/>
          </a:prstGeom>
        </p:spPr>
      </p:pic>
      <p:sp>
        <p:nvSpPr>
          <p:cNvPr id="25" name="24 - Υπότιτλος"/>
          <p:cNvSpPr txBox="1">
            <a:spLocks noGrp="1"/>
          </p:cNvSpPr>
          <p:nvPr>
            <p:ph type="subTitle" idx="1"/>
          </p:nvPr>
        </p:nvSpPr>
        <p:spPr>
          <a:xfrm>
            <a:off x="3214678" y="2496917"/>
            <a:ext cx="3714776" cy="646331"/>
          </a:xfrm>
          <a:prstGeom prst="rect">
            <a:avLst/>
          </a:prstGeom>
          <a:noFill/>
        </p:spPr>
        <p:txBody>
          <a:bodyPr wrap="square" rtlCol="0">
            <a:spAutoFit/>
          </a:bodyPr>
          <a:lstStyle/>
          <a:p>
            <a:pPr algn="l"/>
            <a:r>
              <a:rPr lang="el-GR" sz="3600" dirty="0" smtClean="0"/>
              <a:t>Σας ευχαριστώ</a:t>
            </a:r>
            <a:endParaRPr lang="el-GR" sz="3600" dirty="0"/>
          </a:p>
        </p:txBody>
      </p:sp>
      <p:pic>
        <p:nvPicPr>
          <p:cNvPr id="12" name="11 - Εικόνα" descr="θενξ.jpg"/>
          <p:cNvPicPr>
            <a:picLocks noChangeAspect="1"/>
          </p:cNvPicPr>
          <p:nvPr/>
        </p:nvPicPr>
        <p:blipFill>
          <a:blip r:embed="rId4" cstate="print"/>
          <a:stretch>
            <a:fillRect/>
          </a:stretch>
        </p:blipFill>
        <p:spPr>
          <a:xfrm>
            <a:off x="3714744" y="3357562"/>
            <a:ext cx="1857388" cy="1061364"/>
          </a:xfrm>
          <a:prstGeom prst="rect">
            <a:avLst/>
          </a:prstGeom>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TotalTime>
  <Words>335</Words>
  <Application>Microsoft Office PowerPoint</Application>
  <PresentationFormat>Προβολή στην οθόνη (4:3)</PresentationFormat>
  <Paragraphs>35</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ΒΑΡΥΤΗΤΑ</vt:lpstr>
      <vt:lpstr>Η Βαρύτητα</vt:lpstr>
      <vt:lpstr>Ποιος ανακάλυψε την βαρύτητα ;</vt:lpstr>
      <vt:lpstr>Πως μας επηρεάζει η βαρύτητα ;</vt:lpstr>
      <vt:lpstr>Η βαρύτητα στη σελήνη</vt:lpstr>
      <vt:lpstr>Επίλογος</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Pauline</dc:creator>
  <cp:lastModifiedBy>Pauline</cp:lastModifiedBy>
  <cp:revision>17</cp:revision>
  <dcterms:created xsi:type="dcterms:W3CDTF">2018-04-22T10:16:46Z</dcterms:created>
  <dcterms:modified xsi:type="dcterms:W3CDTF">2018-04-22T12:10:32Z</dcterms:modified>
</cp:coreProperties>
</file>